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56" r:id="rId4"/>
    <p:sldId id="257" r:id="rId5"/>
    <p:sldId id="279" r:id="rId6"/>
    <p:sldId id="266" r:id="rId7"/>
    <p:sldId id="268" r:id="rId8"/>
    <p:sldId id="267" r:id="rId9"/>
    <p:sldId id="283" r:id="rId10"/>
    <p:sldId id="285" r:id="rId11"/>
    <p:sldId id="275" r:id="rId12"/>
    <p:sldId id="262" r:id="rId13"/>
    <p:sldId id="259" r:id="rId14"/>
    <p:sldId id="263" r:id="rId15"/>
    <p:sldId id="276" r:id="rId16"/>
    <p:sldId id="277" r:id="rId17"/>
    <p:sldId id="264" r:id="rId18"/>
    <p:sldId id="269" r:id="rId19"/>
    <p:sldId id="270" r:id="rId20"/>
    <p:sldId id="271" r:id="rId21"/>
    <p:sldId id="282" r:id="rId22"/>
    <p:sldId id="280" r:id="rId23"/>
    <p:sldId id="272" r:id="rId24"/>
    <p:sldId id="281" r:id="rId25"/>
    <p:sldId id="284" r:id="rId26"/>
    <p:sldId id="27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B277666-077E-42A6-B22E-0963C4C05B5C}"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991826502"/>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277666-077E-42A6-B22E-0963C4C05B5C}"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993804622"/>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277666-077E-42A6-B22E-0963C4C05B5C}"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136842173"/>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2D69ABD-5436-4A93-93B3-BD90202BC891}"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3847412616"/>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D69ABD-5436-4A93-93B3-BD90202BC891}"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1258076191"/>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2D69ABD-5436-4A93-93B3-BD90202BC891}"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590142721"/>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2D69ABD-5436-4A93-93B3-BD90202BC891}"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2076283492"/>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2D69ABD-5436-4A93-93B3-BD90202BC891}" type="datetimeFigureOut">
              <a:rPr lang="tr-TR" smtClean="0"/>
              <a:t>3.06.2020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3785889581"/>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2D69ABD-5436-4A93-93B3-BD90202BC891}" type="datetimeFigureOut">
              <a:rPr lang="tr-TR" smtClean="0"/>
              <a:t>3.06.2020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493566069"/>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D69ABD-5436-4A93-93B3-BD90202BC891}" type="datetimeFigureOut">
              <a:rPr lang="tr-TR" smtClean="0"/>
              <a:t>3.06.2020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4037781827"/>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2D69ABD-5436-4A93-93B3-BD90202BC891}"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3119453026"/>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277666-077E-42A6-B22E-0963C4C05B5C}"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4188852482"/>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2D69ABD-5436-4A93-93B3-BD90202BC891}"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3063075210"/>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D69ABD-5436-4A93-93B3-BD90202BC891}"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4083671409"/>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D69ABD-5436-4A93-93B3-BD90202BC891}"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4AF6FA-E1A6-43E6-89FF-B0DA151367F4}" type="slidenum">
              <a:rPr lang="tr-TR" smtClean="0"/>
              <a:t>‹#›</a:t>
            </a:fld>
            <a:endParaRPr lang="tr-TR"/>
          </a:p>
        </p:txBody>
      </p:sp>
    </p:spTree>
    <p:extLst>
      <p:ext uri="{BB962C8B-B14F-4D97-AF65-F5344CB8AC3E}">
        <p14:creationId xmlns:p14="http://schemas.microsoft.com/office/powerpoint/2010/main" val="1975626035"/>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B277666-077E-42A6-B22E-0963C4C05B5C}" type="datetimeFigureOut">
              <a:rPr lang="tr-TR" smtClean="0"/>
              <a:t>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408079251"/>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B277666-077E-42A6-B22E-0963C4C05B5C}"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539235193"/>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B277666-077E-42A6-B22E-0963C4C05B5C}" type="datetimeFigureOut">
              <a:rPr lang="tr-TR" smtClean="0"/>
              <a:t>3.06.2020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829508166"/>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277666-077E-42A6-B22E-0963C4C05B5C}" type="datetimeFigureOut">
              <a:rPr lang="tr-TR" smtClean="0"/>
              <a:t>3.06.2020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117669949"/>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277666-077E-42A6-B22E-0963C4C05B5C}" type="datetimeFigureOut">
              <a:rPr lang="tr-TR" smtClean="0"/>
              <a:t>3.06.2020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889795149"/>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B277666-077E-42A6-B22E-0963C4C05B5C}"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3395313436"/>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B277666-077E-42A6-B22E-0963C4C05B5C}" type="datetimeFigureOut">
              <a:rPr lang="tr-TR" smtClean="0"/>
              <a:t>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3BBC48-97F5-4A0D-BCA3-6C5FF8C3C4CB}" type="slidenum">
              <a:rPr lang="tr-TR" smtClean="0"/>
              <a:t>‹#›</a:t>
            </a:fld>
            <a:endParaRPr lang="tr-TR"/>
          </a:p>
        </p:txBody>
      </p:sp>
    </p:spTree>
    <p:extLst>
      <p:ext uri="{BB962C8B-B14F-4D97-AF65-F5344CB8AC3E}">
        <p14:creationId xmlns:p14="http://schemas.microsoft.com/office/powerpoint/2010/main" val="2293051883"/>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7666-077E-42A6-B22E-0963C4C05B5C}" type="datetimeFigureOut">
              <a:rPr lang="tr-TR" smtClean="0"/>
              <a:t>3.06.2020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BBC48-97F5-4A0D-BCA3-6C5FF8C3C4CB}" type="slidenum">
              <a:rPr lang="tr-TR" smtClean="0"/>
              <a:t>‹#›</a:t>
            </a:fld>
            <a:endParaRPr lang="tr-TR"/>
          </a:p>
        </p:txBody>
      </p:sp>
    </p:spTree>
    <p:extLst>
      <p:ext uri="{BB962C8B-B14F-4D97-AF65-F5344CB8AC3E}">
        <p14:creationId xmlns:p14="http://schemas.microsoft.com/office/powerpoint/2010/main" val="17844207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69ABD-5436-4A93-93B3-BD90202BC891}" type="datetimeFigureOut">
              <a:rPr lang="tr-TR" smtClean="0"/>
              <a:t>3.06.2020</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AF6FA-E1A6-43E6-89FF-B0DA151367F4}" type="slidenum">
              <a:rPr lang="tr-TR" smtClean="0"/>
              <a:t>‹#›</a:t>
            </a:fld>
            <a:endParaRPr lang="tr-TR"/>
          </a:p>
        </p:txBody>
      </p:sp>
    </p:spTree>
    <p:extLst>
      <p:ext uri="{BB962C8B-B14F-4D97-AF65-F5344CB8AC3E}">
        <p14:creationId xmlns:p14="http://schemas.microsoft.com/office/powerpoint/2010/main" val="2908772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19672" y="1556792"/>
            <a:ext cx="5940729" cy="2585323"/>
          </a:xfrm>
          <a:prstGeom prst="rect">
            <a:avLst/>
          </a:prstGeom>
          <a:noFill/>
        </p:spPr>
        <p:txBody>
          <a:bodyPr wrap="non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ALTINŞEHİR </a:t>
            </a:r>
          </a:p>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MESLEKİ VE TEKNİK </a:t>
            </a:r>
          </a:p>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ANADOLU LİSESİ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869" y="5249416"/>
            <a:ext cx="1654596" cy="130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7659" y="5268467"/>
            <a:ext cx="1076962" cy="11128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930269" y="4345464"/>
            <a:ext cx="5319533" cy="523220"/>
          </a:xfrm>
          <a:prstGeom prst="rect">
            <a:avLst/>
          </a:prstGeom>
          <a:noFill/>
        </p:spPr>
        <p:txBody>
          <a:bodyPr wrap="none" lIns="91440" tIns="45720" rIns="91440" bIns="45720">
            <a:spAutoFit/>
          </a:bodyPr>
          <a:lstStyle/>
          <a:p>
            <a:pPr algn="ctr"/>
            <a:r>
              <a:rPr lang="tr-T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ONİKİŞUBAT – KAHRAMANMARAŞ</a:t>
            </a:r>
          </a:p>
        </p:txBody>
      </p:sp>
    </p:spTree>
    <p:extLst>
      <p:ext uri="{BB962C8B-B14F-4D97-AF65-F5344CB8AC3E}">
        <p14:creationId xmlns:p14="http://schemas.microsoft.com/office/powerpoint/2010/main" val="2152039097"/>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KİMLER SEÇMELİDİR?</a:t>
            </a:r>
            <a:endParaRPr lang="tr-TR" dirty="0">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70657" y="2354290"/>
            <a:ext cx="3011685" cy="301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4"/>
          <p:cNvSpPr>
            <a:spLocks noGrp="1"/>
          </p:cNvSpPr>
          <p:nvPr>
            <p:ph sz="half" idx="2"/>
          </p:nvPr>
        </p:nvSpPr>
        <p:spPr>
          <a:xfrm>
            <a:off x="3851920" y="1417638"/>
            <a:ext cx="5184576" cy="4525963"/>
          </a:xfrm>
        </p:spPr>
        <p:txBody>
          <a:bodyPr>
            <a:noAutofit/>
          </a:bodyPr>
          <a:lstStyle/>
          <a:p>
            <a:r>
              <a:rPr lang="tr-TR" dirty="0"/>
              <a:t>Sözel yeteneği güçlü, diksiyonu düzgün,</a:t>
            </a:r>
          </a:p>
          <a:p>
            <a:r>
              <a:rPr lang="tr-TR" dirty="0"/>
              <a:t>Bilgisayar kullanımına yatkın,</a:t>
            </a:r>
          </a:p>
          <a:p>
            <a:r>
              <a:rPr lang="tr-TR" dirty="0"/>
              <a:t>Kendine güvenen, güvenilir,</a:t>
            </a:r>
          </a:p>
          <a:p>
            <a:r>
              <a:rPr lang="tr-TR" dirty="0"/>
              <a:t>İnsanları tanıyan ve etkileyebilen,</a:t>
            </a:r>
          </a:p>
          <a:p>
            <a:r>
              <a:rPr lang="tr-TR" dirty="0"/>
              <a:t>Sorumluluk sahibi, sır saklayabilen,</a:t>
            </a:r>
          </a:p>
          <a:p>
            <a:r>
              <a:rPr lang="tr-TR" dirty="0"/>
              <a:t>Güler yüzlü ve temsil yeteneğine sahip kimseler olmaları gerekir.</a:t>
            </a:r>
          </a:p>
          <a:p>
            <a:endParaRPr lang="tr-TR" dirty="0">
              <a:solidFill>
                <a:schemeClr val="tx1">
                  <a:lumMod val="95000"/>
                </a:schemeClr>
              </a:solidFill>
            </a:endParaRPr>
          </a:p>
        </p:txBody>
      </p:sp>
    </p:spTree>
    <p:extLst>
      <p:ext uri="{BB962C8B-B14F-4D97-AF65-F5344CB8AC3E}">
        <p14:creationId xmlns:p14="http://schemas.microsoft.com/office/powerpoint/2010/main" val="1550737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143000"/>
          </a:xfrm>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BEKLENTİLERİMİZ</a:t>
            </a:r>
          </a:p>
        </p:txBody>
      </p:sp>
      <p:sp>
        <p:nvSpPr>
          <p:cNvPr id="3" name="İçerik Yer Tutucusu 2"/>
          <p:cNvSpPr>
            <a:spLocks noGrp="1"/>
          </p:cNvSpPr>
          <p:nvPr>
            <p:ph idx="1"/>
          </p:nvPr>
        </p:nvSpPr>
        <p:spPr>
          <a:xfrm>
            <a:off x="410343" y="1340768"/>
            <a:ext cx="8229600" cy="4525963"/>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endPar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a:p>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DERSLERİNDE </a:t>
            </a:r>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BAŞARILI,</a:t>
            </a:r>
          </a:p>
          <a:p>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OKUL KURALLARINA UYAN,</a:t>
            </a:r>
          </a:p>
          <a:p>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DİSİPLİNLİ, DÜZENLİ, TERTİPLİ VE UYUMLU,</a:t>
            </a:r>
          </a:p>
          <a:p>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İNSAN İLİŞKİLERİNDE </a:t>
            </a:r>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BAŞARILI</a:t>
            </a:r>
            <a:r>
              <a:rPr lang="tr-TR"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a:t>
            </a:r>
          </a:p>
          <a:p>
            <a:pPr marL="0" indent="0">
              <a:buNone/>
            </a:pPr>
            <a:endParaRPr lang="tr-TR"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980728"/>
            <a:ext cx="1760712" cy="17607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410343" y="4293096"/>
            <a:ext cx="8172399" cy="1077218"/>
          </a:xfrm>
          <a:prstGeom prst="rect">
            <a:avLst/>
          </a:prstGeom>
          <a:noFill/>
        </p:spPr>
        <p:txBody>
          <a:bodyPr wrap="square" rtlCol="0">
            <a:spAutoFit/>
          </a:bodyPr>
          <a:lstStyle/>
          <a:p>
            <a:pPr marL="342900" indent="-342900">
              <a:buFont typeface="Arial" pitchFamily="34" charset="0"/>
              <a:buChar char="•"/>
            </a:pPr>
            <a:r>
              <a:rPr lang="tr-TR" sz="32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YENİLİKLERİ</a:t>
            </a:r>
            <a:r>
              <a:rPr lang="tr-T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lang="tr-TR" sz="32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TAKİP EDEBİLEN, GİRİŞKEN BİREY OLMASIDIR.</a:t>
            </a:r>
          </a:p>
        </p:txBody>
      </p:sp>
    </p:spTree>
    <p:extLst>
      <p:ext uri="{BB962C8B-B14F-4D97-AF65-F5344CB8AC3E}">
        <p14:creationId xmlns:p14="http://schemas.microsoft.com/office/powerpoint/2010/main" val="443519105"/>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8" presetClass="emph" presetSubtype="0" fill="hold" nodeType="withEffect">
                                  <p:stCondLst>
                                    <p:cond delay="0"/>
                                  </p:stCondLst>
                                  <p:childTnLst>
                                    <p:animRot by="21600000">
                                      <p:cBhvr>
                                        <p:cTn id="22"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143000"/>
          </a:xfrm>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ÇALIŞMA ORTAMI</a:t>
            </a: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029" y="3834742"/>
            <a:ext cx="4038600" cy="249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3"/>
          <a:stretch>
            <a:fillRect/>
          </a:stretch>
        </p:blipFill>
        <p:spPr>
          <a:xfrm>
            <a:off x="4860032" y="1268760"/>
            <a:ext cx="4072597" cy="2298790"/>
          </a:xfrm>
          <a:prstGeom prst="rect">
            <a:avLst/>
          </a:prstGeom>
        </p:spPr>
      </p:pic>
      <p:sp>
        <p:nvSpPr>
          <p:cNvPr id="3" name="İçerik Yer Tutucusu 2"/>
          <p:cNvSpPr>
            <a:spLocks noGrp="1"/>
          </p:cNvSpPr>
          <p:nvPr>
            <p:ph sz="half" idx="1"/>
          </p:nvPr>
        </p:nvSpPr>
        <p:spPr>
          <a:xfrm>
            <a:off x="251520" y="1340768"/>
            <a:ext cx="5338936" cy="4733088"/>
          </a:xfrm>
          <a:ln>
            <a:noFill/>
          </a:ln>
        </p:spPr>
        <p:txBody>
          <a:bodyPr>
            <a:noAutofit/>
          </a:bodyPr>
          <a:lstStyle/>
          <a:p>
            <a:r>
              <a:rPr lang="tr-TR" sz="3000" dirty="0">
                <a:ln w="0"/>
                <a:effectLst>
                  <a:outerShdw blurRad="38100" dist="19050" dir="2700000" algn="tl" rotWithShape="0">
                    <a:schemeClr val="dk1">
                      <a:alpha val="40000"/>
                    </a:schemeClr>
                  </a:outerShdw>
                </a:effectLst>
              </a:rPr>
              <a:t>Çalışanlar büro ortamında görev yaparlar.</a:t>
            </a:r>
          </a:p>
          <a:p>
            <a:r>
              <a:rPr lang="tr-TR" sz="3000" dirty="0">
                <a:ln w="0"/>
                <a:effectLst>
                  <a:outerShdw blurRad="38100" dist="19050" dir="2700000" algn="tl" rotWithShape="0">
                    <a:schemeClr val="dk1">
                      <a:alpha val="40000"/>
                    </a:schemeClr>
                  </a:outerShdw>
                </a:effectLst>
              </a:rPr>
              <a:t>Çalışma saatleri genellikle düzenlidir.</a:t>
            </a:r>
          </a:p>
          <a:p>
            <a:r>
              <a:rPr lang="tr-TR" sz="3000" dirty="0">
                <a:ln w="0"/>
                <a:effectLst>
                  <a:outerShdw blurRad="38100" dist="19050" dir="2700000" algn="tl" rotWithShape="0">
                    <a:schemeClr val="dk1">
                      <a:alpha val="40000"/>
                    </a:schemeClr>
                  </a:outerShdw>
                </a:effectLst>
              </a:rPr>
              <a:t>Çalışma ortamı bilgi, belge ve insan ilişkileri ile ilgilidir.</a:t>
            </a:r>
          </a:p>
          <a:p>
            <a:r>
              <a:rPr lang="tr-TR" sz="3000" dirty="0">
                <a:ln w="0"/>
                <a:effectLst>
                  <a:outerShdw blurRad="38100" dist="19050" dir="2700000" algn="tl" rotWithShape="0">
                    <a:schemeClr val="dk1">
                      <a:alpha val="40000"/>
                    </a:schemeClr>
                  </a:outerShdw>
                </a:effectLst>
              </a:rPr>
              <a:t>Çalışırken yöneticilerle, ziyaretçilerle ve diğer çalışanlarla iletişimde bulunurlar.</a:t>
            </a:r>
          </a:p>
          <a:p>
            <a:endParaRPr lang="tr-TR" sz="3200" dirty="0">
              <a:ln w="0"/>
              <a:effectLst>
                <a:outerShdw blurRad="38100" dist="19050" dir="2700000" algn="tl" rotWithShape="0">
                  <a:schemeClr val="dk1">
                    <a:alpha val="40000"/>
                  </a:schemeClr>
                </a:outerShdw>
              </a:effectLst>
            </a:endParaRPr>
          </a:p>
        </p:txBody>
      </p:sp>
      <p:pic>
        <p:nvPicPr>
          <p:cNvPr id="5" name="Resim 4"/>
          <p:cNvPicPr>
            <a:picLocks noChangeAspect="1"/>
          </p:cNvPicPr>
          <p:nvPr/>
        </p:nvPicPr>
        <p:blipFill>
          <a:blip r:embed="rId4"/>
          <a:stretch>
            <a:fillRect/>
          </a:stretch>
        </p:blipFill>
        <p:spPr>
          <a:xfrm>
            <a:off x="0" y="1160270"/>
            <a:ext cx="9144000" cy="5697730"/>
          </a:xfrm>
          <a:prstGeom prst="rect">
            <a:avLst/>
          </a:prstGeom>
        </p:spPr>
      </p:pic>
    </p:spTree>
    <p:extLst>
      <p:ext uri="{BB962C8B-B14F-4D97-AF65-F5344CB8AC3E}">
        <p14:creationId xmlns:p14="http://schemas.microsoft.com/office/powerpoint/2010/main" val="2457740372"/>
      </p:ext>
    </p:extLst>
  </p:cSld>
  <p:clrMapOvr>
    <a:masterClrMapping/>
  </p:clrMapOvr>
  <mc:AlternateContent xmlns:mc="http://schemas.openxmlformats.org/markup-compatibility/2006">
    <mc:Choice xmlns:p14="http://schemas.microsoft.com/office/powerpoint/2010/main" Requires="p14">
      <p:transition spd="slow" p14:dur="1500" advClick="0" advTm="12000">
        <p:split orient="vert"/>
      </p:transition>
    </mc:Choice>
    <mc:Fallback>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25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95000"/>
              <a:lumOff val="5000"/>
            </a:schemeClr>
          </a:solidFill>
        </p:spPr>
        <p:txBody>
          <a:bodyPr>
            <a:normAutofit/>
          </a:bodyPr>
          <a:lstStyle/>
          <a:p>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ALAN DERSLERİMİZ</a:t>
            </a:r>
            <a:endPar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115616" y="1556792"/>
            <a:ext cx="6851104" cy="4781128"/>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OFİS PROGRAMLARI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İLETİŞİM TEKNİKLERİ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STANDART TÜRK KLAVYESİ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DİKSİYON</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BÜRO HİZMETLERİ</a:t>
            </a:r>
          </a:p>
        </p:txBody>
      </p:sp>
      <p:sp>
        <p:nvSpPr>
          <p:cNvPr id="4" name="Dikdörtgen 3"/>
          <p:cNvSpPr/>
          <p:nvPr/>
        </p:nvSpPr>
        <p:spPr>
          <a:xfrm>
            <a:off x="1115616" y="1556792"/>
            <a:ext cx="6840760" cy="136815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tr-T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10. SINIF</a:t>
            </a:r>
            <a:endParaRPr lang="tr-TR"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98010896"/>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3"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xEl>
                                              <p:pRg st="2" end="2"/>
                                            </p:txEl>
                                          </p:spTgt>
                                        </p:tgtEl>
                                      </p:cBhvr>
                                    </p:animEffect>
                                  </p:childTnLst>
                                </p:cTn>
                              </p:par>
                              <p:par>
                                <p:cTn id="16" presetID="41" presetClass="entr" presetSubtype="0" fill="hold" nodeType="with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0"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3">
                                            <p:txEl>
                                              <p:pRg st="3" end="3"/>
                                            </p:txEl>
                                          </p:spTgt>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3">
                                            <p:txEl>
                                              <p:pRg st="4" end="4"/>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4" dur="10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3">
                                            <p:txEl>
                                              <p:pRg st="5" end="5"/>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1" dur="10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95000"/>
              <a:lumOff val="5000"/>
            </a:schemeClr>
          </a:solidFill>
        </p:spPr>
        <p:txBody>
          <a:bodyPr>
            <a:normAutofit/>
          </a:bodyPr>
          <a:lstStyle/>
          <a:p>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DAL DERSLERİMİZ</a:t>
            </a:r>
            <a:endPar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105272" y="1600200"/>
            <a:ext cx="6851104" cy="4781128"/>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BÜRO PAKET PROGRAMLARI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TASARIM PROGRAMLARI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YAZIŞMA VE DOSYALAMA TEKNİKLERİ</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HIZLI KLAVYE KULLANIMI</a:t>
            </a:r>
          </a:p>
        </p:txBody>
      </p:sp>
      <p:sp>
        <p:nvSpPr>
          <p:cNvPr id="4" name="Dikdörtgen 3"/>
          <p:cNvSpPr/>
          <p:nvPr/>
        </p:nvSpPr>
        <p:spPr>
          <a:xfrm>
            <a:off x="1115616" y="1556792"/>
            <a:ext cx="684076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11. SINIF</a:t>
            </a:r>
            <a:endParaRPr lang="tr-TR"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44184177"/>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3"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xEl>
                                              <p:pRg st="2" end="2"/>
                                            </p:txEl>
                                          </p:spTgt>
                                        </p:tgtEl>
                                      </p:cBhvr>
                                    </p:animEffect>
                                  </p:childTnLst>
                                </p:cTn>
                              </p:par>
                              <p:par>
                                <p:cTn id="16" presetID="41" presetClass="entr" presetSubtype="0" fill="hold" nodeType="with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0"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3">
                                            <p:txEl>
                                              <p:pRg st="3" end="3"/>
                                            </p:txEl>
                                          </p:spTgt>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3">
                                            <p:txEl>
                                              <p:pRg st="4" end="4"/>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4" dur="10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95000"/>
              <a:lumOff val="5000"/>
            </a:schemeClr>
          </a:solidFill>
        </p:spPr>
        <p:txBody>
          <a:bodyPr>
            <a:normAutofit/>
          </a:bodyPr>
          <a:lstStyle/>
          <a:p>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DAL DERSLERİMİZ</a:t>
            </a:r>
            <a:endPar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105272" y="1600200"/>
            <a:ext cx="6851104" cy="4781128"/>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UYGULAMALARI </a:t>
            </a:r>
          </a:p>
          <a:p>
            <a:pPr marL="0" indent="0" algn="r">
              <a:buNone/>
            </a:pP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a:t>
            </a:r>
          </a:p>
          <a:p>
            <a:pPr algn="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İŞLETMENLERDE BECERİ EĞİTİMİ</a:t>
            </a:r>
          </a:p>
        </p:txBody>
      </p:sp>
      <p:sp>
        <p:nvSpPr>
          <p:cNvPr id="4" name="Dikdörtgen 3"/>
          <p:cNvSpPr/>
          <p:nvPr/>
        </p:nvSpPr>
        <p:spPr>
          <a:xfrm>
            <a:off x="1115616" y="1556792"/>
            <a:ext cx="684076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12. SINIF</a:t>
            </a:r>
            <a:endParaRPr lang="tr-TR"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5127704"/>
            <a:ext cx="6984775" cy="17576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31837"/>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3"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xEl>
                                              <p:pRg st="2" end="2"/>
                                            </p:txEl>
                                          </p:spTgt>
                                        </p:tgtEl>
                                      </p:cBhvr>
                                    </p:animEffect>
                                  </p:childTnLst>
                                </p:cTn>
                              </p:par>
                              <p:par>
                                <p:cTn id="16" presetID="41" presetClass="entr" presetSubtype="0" fill="hold" nodeType="with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0"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3">
                                            <p:txEl>
                                              <p:pRg st="3" end="3"/>
                                            </p:txEl>
                                          </p:spTgt>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57808"/>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6000" b="1" u="sng" spc="50" dirty="0" smtClean="0">
                <a:ln w="11430"/>
                <a:solidFill>
                  <a:srgbClr val="FF0000"/>
                </a:solidFill>
              </a:rPr>
              <a:t>BÜRO YÖNETİMİ</a:t>
            </a:r>
            <a:endParaRPr lang="tr-TR" sz="6000" b="1" u="sng" spc="50" dirty="0">
              <a:ln w="11430"/>
              <a:solidFill>
                <a:srgbClr val="FF0000"/>
              </a:solidFill>
            </a:endParaRPr>
          </a:p>
        </p:txBody>
      </p:sp>
      <p:sp>
        <p:nvSpPr>
          <p:cNvPr id="3" name="İçerik Yer Tutucusu 2"/>
          <p:cNvSpPr>
            <a:spLocks noGrp="1"/>
          </p:cNvSpPr>
          <p:nvPr>
            <p:ph idx="1"/>
          </p:nvPr>
        </p:nvSpPr>
        <p:spPr>
          <a:xfrm>
            <a:off x="395536" y="2032248"/>
            <a:ext cx="8229600" cy="3484984"/>
          </a:xfrm>
          <a:solidFill>
            <a:srgbClr val="FF0000"/>
          </a:soli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tr-TR" sz="4400" b="1" spc="50" dirty="0" smtClean="0">
                <a:ln w="11430"/>
                <a:solidFill>
                  <a:schemeClr val="bg1"/>
                </a:solidFill>
                <a:effectLst>
                  <a:outerShdw blurRad="76200" dist="50800" dir="5400000" algn="tl" rotWithShape="0">
                    <a:srgbClr val="000000">
                      <a:alpha val="65000"/>
                    </a:srgbClr>
                  </a:outerShdw>
                </a:effectLst>
              </a:rPr>
              <a:t>DALLARIMIZ:</a:t>
            </a:r>
          </a:p>
          <a:p>
            <a:pPr marL="0" indent="0" algn="ctr">
              <a:buNone/>
            </a:pPr>
            <a:r>
              <a:rPr lang="tr-TR" sz="4400" b="1" spc="50" dirty="0" smtClean="0">
                <a:ln w="11430"/>
                <a:solidFill>
                  <a:schemeClr val="tx1">
                    <a:lumMod val="95000"/>
                    <a:lumOff val="5000"/>
                  </a:schemeClr>
                </a:solidFill>
                <a:effectLst>
                  <a:outerShdw blurRad="76200" dist="50800" dir="5400000" algn="tl" rotWithShape="0">
                    <a:srgbClr val="000000">
                      <a:alpha val="65000"/>
                    </a:srgbClr>
                  </a:outerShdw>
                </a:effectLst>
              </a:rPr>
              <a:t>YÖNETİCİ SEKRETERLİĞİ</a:t>
            </a:r>
          </a:p>
          <a:p>
            <a:pPr marL="0" indent="0" algn="ctr">
              <a:buNone/>
            </a:pPr>
            <a:r>
              <a:rPr lang="tr-TR" sz="4400" b="1" spc="50" dirty="0" smtClean="0">
                <a:ln w="11430"/>
                <a:solidFill>
                  <a:schemeClr val="tx1">
                    <a:lumMod val="95000"/>
                    <a:lumOff val="5000"/>
                  </a:schemeClr>
                </a:solidFill>
                <a:effectLst>
                  <a:outerShdw blurRad="76200" dist="50800" dir="5400000" algn="tl" rotWithShape="0">
                    <a:srgbClr val="000000">
                      <a:alpha val="65000"/>
                    </a:srgbClr>
                  </a:outerShdw>
                </a:effectLst>
              </a:rPr>
              <a:t>HUKUK SEKRETERLİĞİ</a:t>
            </a:r>
          </a:p>
          <a:p>
            <a:pPr marL="0" indent="0" algn="ctr">
              <a:buNone/>
            </a:pPr>
            <a:r>
              <a:rPr lang="tr-TR" sz="4400" b="1" spc="50" dirty="0" smtClean="0">
                <a:ln w="11430"/>
                <a:solidFill>
                  <a:schemeClr val="tx1">
                    <a:lumMod val="95000"/>
                    <a:lumOff val="5000"/>
                  </a:schemeClr>
                </a:solidFill>
                <a:effectLst>
                  <a:outerShdw blurRad="76200" dist="50800" dir="5400000" algn="tl" rotWithShape="0">
                    <a:srgbClr val="000000">
                      <a:alpha val="65000"/>
                    </a:srgbClr>
                  </a:outerShdw>
                </a:effectLst>
              </a:rPr>
              <a:t>TİCARET SEKRETERLİĞİ</a:t>
            </a:r>
            <a:endParaRPr lang="tr-TR" sz="44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14650128"/>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xEl>
                                              <p:pRg st="1" end="1"/>
                                            </p:txEl>
                                          </p:spTgt>
                                        </p:tgtEl>
                                        <p:attrNameLst>
                                          <p:attrName>r</p:attrName>
                                        </p:attrNameLst>
                                      </p:cBhvr>
                                    </p:animRot>
                                    <p:animRot by="-240000">
                                      <p:cBhvr>
                                        <p:cTn id="14" dur="200" fill="hold">
                                          <p:stCondLst>
                                            <p:cond delay="200"/>
                                          </p:stCondLst>
                                        </p:cTn>
                                        <p:tgtEl>
                                          <p:spTgt spid="3">
                                            <p:txEl>
                                              <p:pRg st="1" end="1"/>
                                            </p:txEl>
                                          </p:spTgt>
                                        </p:tgtEl>
                                        <p:attrNameLst>
                                          <p:attrName>r</p:attrName>
                                        </p:attrNameLst>
                                      </p:cBhvr>
                                    </p:animRot>
                                    <p:animRot by="240000">
                                      <p:cBhvr>
                                        <p:cTn id="15" dur="200" fill="hold">
                                          <p:stCondLst>
                                            <p:cond delay="400"/>
                                          </p:stCondLst>
                                        </p:cTn>
                                        <p:tgtEl>
                                          <p:spTgt spid="3">
                                            <p:txEl>
                                              <p:pRg st="1" end="1"/>
                                            </p:txEl>
                                          </p:spTgt>
                                        </p:tgtEl>
                                        <p:attrNameLst>
                                          <p:attrName>r</p:attrName>
                                        </p:attrNameLst>
                                      </p:cBhvr>
                                    </p:animRot>
                                    <p:animRot by="-240000">
                                      <p:cBhvr>
                                        <p:cTn id="16" dur="200" fill="hold">
                                          <p:stCondLst>
                                            <p:cond delay="600"/>
                                          </p:stCondLst>
                                        </p:cTn>
                                        <p:tgtEl>
                                          <p:spTgt spid="3">
                                            <p:txEl>
                                              <p:pRg st="1" end="1"/>
                                            </p:txEl>
                                          </p:spTgt>
                                        </p:tgtEl>
                                        <p:attrNameLst>
                                          <p:attrName>r</p:attrName>
                                        </p:attrNameLst>
                                      </p:cBhvr>
                                    </p:animRot>
                                    <p:animRot by="120000">
                                      <p:cBhvr>
                                        <p:cTn id="17" dur="200" fill="hold">
                                          <p:stCondLst>
                                            <p:cond delay="800"/>
                                          </p:stCondLst>
                                        </p:cTn>
                                        <p:tgtEl>
                                          <p:spTgt spid="3">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
                                            <p:txEl>
                                              <p:pRg st="2" end="2"/>
                                            </p:txEl>
                                          </p:spTgt>
                                        </p:tgtEl>
                                        <p:attrNameLst>
                                          <p:attrName>r</p:attrName>
                                        </p:attrNameLst>
                                      </p:cBhvr>
                                    </p:animRot>
                                    <p:animRot by="-240000">
                                      <p:cBhvr>
                                        <p:cTn id="22" dur="200" fill="hold">
                                          <p:stCondLst>
                                            <p:cond delay="200"/>
                                          </p:stCondLst>
                                        </p:cTn>
                                        <p:tgtEl>
                                          <p:spTgt spid="3">
                                            <p:txEl>
                                              <p:pRg st="2" end="2"/>
                                            </p:txEl>
                                          </p:spTgt>
                                        </p:tgtEl>
                                        <p:attrNameLst>
                                          <p:attrName>r</p:attrName>
                                        </p:attrNameLst>
                                      </p:cBhvr>
                                    </p:animRot>
                                    <p:animRot by="240000">
                                      <p:cBhvr>
                                        <p:cTn id="23" dur="200" fill="hold">
                                          <p:stCondLst>
                                            <p:cond delay="400"/>
                                          </p:stCondLst>
                                        </p:cTn>
                                        <p:tgtEl>
                                          <p:spTgt spid="3">
                                            <p:txEl>
                                              <p:pRg st="2" end="2"/>
                                            </p:txEl>
                                          </p:spTgt>
                                        </p:tgtEl>
                                        <p:attrNameLst>
                                          <p:attrName>r</p:attrName>
                                        </p:attrNameLst>
                                      </p:cBhvr>
                                    </p:animRot>
                                    <p:animRot by="-240000">
                                      <p:cBhvr>
                                        <p:cTn id="24" dur="200" fill="hold">
                                          <p:stCondLst>
                                            <p:cond delay="600"/>
                                          </p:stCondLst>
                                        </p:cTn>
                                        <p:tgtEl>
                                          <p:spTgt spid="3">
                                            <p:txEl>
                                              <p:pRg st="2" end="2"/>
                                            </p:txEl>
                                          </p:spTgt>
                                        </p:tgtEl>
                                        <p:attrNameLst>
                                          <p:attrName>r</p:attrName>
                                        </p:attrNameLst>
                                      </p:cBhvr>
                                    </p:animRot>
                                    <p:animRot by="120000">
                                      <p:cBhvr>
                                        <p:cTn id="25" dur="200" fill="hold">
                                          <p:stCondLst>
                                            <p:cond delay="800"/>
                                          </p:stCondLst>
                                        </p:cTn>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3">
                                            <p:txEl>
                                              <p:pRg st="3" end="3"/>
                                            </p:txEl>
                                          </p:spTgt>
                                        </p:tgtEl>
                                        <p:attrNameLst>
                                          <p:attrName>r</p:attrName>
                                        </p:attrNameLst>
                                      </p:cBhvr>
                                    </p:animRot>
                                    <p:animRot by="-240000">
                                      <p:cBhvr>
                                        <p:cTn id="30" dur="200" fill="hold">
                                          <p:stCondLst>
                                            <p:cond delay="200"/>
                                          </p:stCondLst>
                                        </p:cTn>
                                        <p:tgtEl>
                                          <p:spTgt spid="3">
                                            <p:txEl>
                                              <p:pRg st="3" end="3"/>
                                            </p:txEl>
                                          </p:spTgt>
                                        </p:tgtEl>
                                        <p:attrNameLst>
                                          <p:attrName>r</p:attrName>
                                        </p:attrNameLst>
                                      </p:cBhvr>
                                    </p:animRot>
                                    <p:animRot by="240000">
                                      <p:cBhvr>
                                        <p:cTn id="31" dur="200" fill="hold">
                                          <p:stCondLst>
                                            <p:cond delay="400"/>
                                          </p:stCondLst>
                                        </p:cTn>
                                        <p:tgtEl>
                                          <p:spTgt spid="3">
                                            <p:txEl>
                                              <p:pRg st="3" end="3"/>
                                            </p:txEl>
                                          </p:spTgt>
                                        </p:tgtEl>
                                        <p:attrNameLst>
                                          <p:attrName>r</p:attrName>
                                        </p:attrNameLst>
                                      </p:cBhvr>
                                    </p:animRot>
                                    <p:animRot by="-240000">
                                      <p:cBhvr>
                                        <p:cTn id="32" dur="200" fill="hold">
                                          <p:stCondLst>
                                            <p:cond delay="600"/>
                                          </p:stCondLst>
                                        </p:cTn>
                                        <p:tgtEl>
                                          <p:spTgt spid="3">
                                            <p:txEl>
                                              <p:pRg st="3" end="3"/>
                                            </p:txEl>
                                          </p:spTgt>
                                        </p:tgtEl>
                                        <p:attrNameLst>
                                          <p:attrName>r</p:attrName>
                                        </p:attrNameLst>
                                      </p:cBhvr>
                                    </p:animRot>
                                    <p:animRot by="120000">
                                      <p:cBhvr>
                                        <p:cTn id="33"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13792"/>
            <a:ext cx="8229600" cy="1143000"/>
          </a:xfrm>
        </p:spPr>
        <p:txBody>
          <a:bodyPr vert="horz" lIns="91440" tIns="45720" rIns="91440" bIns="45720" rtlCol="0" anchor="ctr">
            <a:normAutofit fontScale="90000"/>
          </a:bodyPr>
          <a:lstStyle/>
          <a:p>
            <a:r>
              <a:rPr lang="tr-TR" b="1" cap="all" dirty="0" err="1"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Öğrencİlere</a:t>
            </a:r>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 </a:t>
            </a:r>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ve Mezunlara Sağlanan İmkânlar</a:t>
            </a:r>
          </a:p>
        </p:txBody>
      </p:sp>
      <p:sp>
        <p:nvSpPr>
          <p:cNvPr id="3" name="İçerik Yer Tutucusu 2"/>
          <p:cNvSpPr>
            <a:spLocks noGrp="1"/>
          </p:cNvSpPr>
          <p:nvPr>
            <p:ph idx="1"/>
          </p:nvPr>
        </p:nvSpPr>
        <p:spPr>
          <a:xfrm>
            <a:off x="457662" y="2135625"/>
            <a:ext cx="8229600" cy="3885663"/>
          </a:xfrm>
        </p:spPr>
        <p:txBody>
          <a:bodyPr>
            <a:normAutofit/>
          </a:bodyPr>
          <a:lstStyle/>
          <a:p>
            <a:r>
              <a:rPr lang="tr-TR" sz="2800" dirty="0"/>
              <a:t>İşletmelerde Meslekî Eğitim; meslekî ve teknik eğitim okul ve kurumları öğrencilerinin beceri eğitimlerini işletmelerde, teorik eğitimlerini ise meslekî ve teknik eğitim okul ve kurumlarında, işletmelerde veya kurumlarca tesis edilen eğitim birimlerinde aldıkları eğitim uygulamalarıdır. Anadolu meslek programı öğrencileri 12. sınıfta üç </a:t>
            </a:r>
            <a:r>
              <a:rPr lang="tr-TR" sz="2800" dirty="0" smtClean="0"/>
              <a:t>gün </a:t>
            </a:r>
            <a:r>
              <a:rPr lang="tr-TR" sz="2800" dirty="0"/>
              <a:t>işletmede beceri eğitimi görmektedir.</a:t>
            </a:r>
          </a:p>
        </p:txBody>
      </p:sp>
      <p:grpSp>
        <p:nvGrpSpPr>
          <p:cNvPr id="6" name="Grup 5"/>
          <p:cNvGrpSpPr/>
          <p:nvPr/>
        </p:nvGrpSpPr>
        <p:grpSpPr>
          <a:xfrm>
            <a:off x="312676" y="1845203"/>
            <a:ext cx="8518648" cy="4032069"/>
            <a:chOff x="633264" y="1772816"/>
            <a:chExt cx="8136904" cy="403206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64" y="1772816"/>
              <a:ext cx="8136904" cy="403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131" y="1916832"/>
              <a:ext cx="4605325" cy="82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8131572"/>
      </p:ext>
    </p:extLst>
  </p:cSld>
  <p:clrMapOvr>
    <a:masterClrMapping/>
  </p:clrMapOvr>
  <mc:AlternateContent xmlns:mc="http://schemas.openxmlformats.org/markup-compatibility/2006">
    <mc:Choice xmlns:p14="http://schemas.microsoft.com/office/powerpoint/2010/main" Requires="p14">
      <p:transition spd="slow" p14:dur="1500" advClick="0" advTm="15000">
        <p:split orient="vert"/>
      </p:transition>
    </mc:Choice>
    <mc:Fallback>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8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lIns="91440" tIns="45720" rIns="91440" bIns="45720" rtlCol="0" anchor="ctr">
            <a:normAutofit/>
          </a:bodyPr>
          <a:lstStyle/>
          <a:p>
            <a:r>
              <a:rPr lang="tr-TR" b="1" cap="all" dirty="0" err="1"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Sİgorta</a:t>
            </a:r>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 </a:t>
            </a:r>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İşlemleri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238" y="1540346"/>
            <a:ext cx="276225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35496" y="1600200"/>
            <a:ext cx="6336704" cy="4853136"/>
          </a:xfrm>
        </p:spPr>
        <p:txBody>
          <a:bodyPr>
            <a:normAutofit fontScale="92500" lnSpcReduction="10000"/>
          </a:bodyPr>
          <a:lstStyle/>
          <a:p>
            <a:pPr marL="0" indent="0">
              <a:buNone/>
            </a:pPr>
            <a:r>
              <a:rPr lang="tr-TR" dirty="0"/>
              <a:t>Öğrencilerin güven içinde eğitimlerine devam etmesi ve oluşacak herhangi bir olumsuz durumda mağdur edilmemesi amacıyla </a:t>
            </a:r>
            <a:r>
              <a:rPr lang="tr-TR" dirty="0" smtClean="0"/>
              <a:t> 9</a:t>
            </a:r>
            <a:r>
              <a:rPr lang="tr-TR" dirty="0"/>
              <a:t>. sınıftan itibaren, </a:t>
            </a:r>
            <a:r>
              <a:rPr lang="tr-TR" dirty="0" smtClean="0"/>
              <a:t>iş </a:t>
            </a:r>
            <a:r>
              <a:rPr lang="tr-TR" dirty="0"/>
              <a:t>kazaları ve meslek hastalıklarına karşı sigortalanmıştır. Sektörün arzuladığı nitelikli iş gücünü yetiştirmek ve sektörün mali yükünü azaltmak amacıyla işveren tarafından </a:t>
            </a:r>
            <a:r>
              <a:rPr lang="tr-TR" dirty="0" smtClean="0"/>
              <a:t>meslek </a:t>
            </a:r>
            <a:r>
              <a:rPr lang="tr-TR" dirty="0"/>
              <a:t>lisesi öğrencilerine asgari ücretin en az %30’u tutarında ücret ödenmektedir. </a:t>
            </a:r>
          </a:p>
        </p:txBody>
      </p:sp>
    </p:spTree>
    <p:extLst>
      <p:ext uri="{BB962C8B-B14F-4D97-AF65-F5344CB8AC3E}">
        <p14:creationId xmlns:p14="http://schemas.microsoft.com/office/powerpoint/2010/main" val="2150679443"/>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Mezunlara </a:t>
            </a:r>
            <a:r>
              <a:rPr lang="tr-TR" b="1" cap="all" dirty="0" err="1"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Verİlen</a:t>
            </a:r>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 </a:t>
            </a:r>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Haklar</a:t>
            </a:r>
          </a:p>
        </p:txBody>
      </p:sp>
      <p:sp>
        <p:nvSpPr>
          <p:cNvPr id="3" name="İçerik Yer Tutucusu 2"/>
          <p:cNvSpPr>
            <a:spLocks noGrp="1"/>
          </p:cNvSpPr>
          <p:nvPr>
            <p:ph idx="1"/>
          </p:nvPr>
        </p:nvSpPr>
        <p:spPr/>
        <p:txBody>
          <a:bodyPr>
            <a:normAutofit lnSpcReduction="10000"/>
          </a:bodyPr>
          <a:lstStyle/>
          <a:p>
            <a:pPr marL="0" indent="0">
              <a:buNone/>
            </a:pPr>
            <a:r>
              <a:rPr lang="tr-TR" dirty="0" smtClean="0"/>
              <a:t>Bütün </a:t>
            </a:r>
            <a:r>
              <a:rPr lang="tr-TR" dirty="0"/>
              <a:t>meslekî ve teknik eğitim mezunlarına teknisyen unvanı verilmektedir. Meslekî ve teknik ortaöğretimden meslek yüksekokullarına geçişte sınav sonucuna göre alanında eğitim yapmak isteyen mezunlara ek puan verilmektedir. Mezun olduktan sonra öğrenim görülen meslek </a:t>
            </a:r>
            <a:r>
              <a:rPr lang="tr-TR" dirty="0" smtClean="0"/>
              <a:t>alanlarına </a:t>
            </a:r>
            <a:r>
              <a:rPr lang="tr-TR" dirty="0"/>
              <a:t>göre ek puan verilen yükseköğretim programları için </a:t>
            </a:r>
            <a:r>
              <a:rPr lang="tr-TR" dirty="0">
                <a:solidFill>
                  <a:srgbClr val="FFC000"/>
                </a:solidFill>
              </a:rPr>
              <a:t>https://yokatlas.yok.gov.tr/ </a:t>
            </a:r>
            <a:r>
              <a:rPr lang="tr-TR" dirty="0"/>
              <a:t>adresi ziyaret edilmelidir.</a:t>
            </a:r>
          </a:p>
        </p:txBody>
      </p:sp>
    </p:spTree>
    <p:extLst>
      <p:ext uri="{BB962C8B-B14F-4D97-AF65-F5344CB8AC3E}">
        <p14:creationId xmlns:p14="http://schemas.microsoft.com/office/powerpoint/2010/main" val="1553620402"/>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463031"/>
            <a:ext cx="7772400" cy="1830065"/>
          </a:xfrm>
          <a:ln/>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8000" b="1" dirty="0" smtClean="0">
                <a:ln w="11430"/>
                <a:solidFill>
                  <a:srgbClr val="FF0000"/>
                </a:solidFill>
                <a:effectLst>
                  <a:outerShdw blurRad="50800" dist="39000" dir="5460000" algn="tl">
                    <a:srgbClr val="000000">
                      <a:alpha val="38000"/>
                    </a:srgbClr>
                  </a:outerShdw>
                </a:effectLst>
              </a:rPr>
              <a:t>BÜRO YÖNETİMİ</a:t>
            </a:r>
            <a:endParaRPr lang="tr-TR" sz="8000" b="1" dirty="0">
              <a:ln w="11430"/>
              <a:solidFill>
                <a:srgbClr val="FF0000"/>
              </a:solidFill>
              <a:effectLst>
                <a:outerShdw blurRad="50800" dist="39000" dir="5460000" algn="tl">
                  <a:srgbClr val="000000">
                    <a:alpha val="38000"/>
                  </a:srgbClr>
                </a:outerShdw>
              </a:effectLst>
            </a:endParaRPr>
          </a:p>
        </p:txBody>
      </p:sp>
      <p:sp>
        <p:nvSpPr>
          <p:cNvPr id="6" name="Metin kutusu 5"/>
          <p:cNvSpPr txBox="1"/>
          <p:nvPr/>
        </p:nvSpPr>
        <p:spPr>
          <a:xfrm>
            <a:off x="1727684" y="5589240"/>
            <a:ext cx="5688632"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ALTINŞEHİR MESLEKİ VE TEKNİK ANADOLU LİSESİ</a:t>
            </a:r>
            <a:endParaRPr 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Metin kutusu 2"/>
          <p:cNvSpPr txBox="1"/>
          <p:nvPr/>
        </p:nvSpPr>
        <p:spPr>
          <a:xfrm>
            <a:off x="3154785" y="1340768"/>
            <a:ext cx="2834430" cy="584775"/>
          </a:xfrm>
          <a:prstGeom prst="rect">
            <a:avLst/>
          </a:prstGeom>
          <a:noFill/>
        </p:spPr>
        <p:txBody>
          <a:bodyPr wrap="none" rtlCol="0">
            <a:spAutoFit/>
          </a:bodyPr>
          <a:lstStyle/>
          <a:p>
            <a:r>
              <a:rPr lang="tr-TR" sz="3200" dirty="0" smtClean="0"/>
              <a:t>ALAN TANITIMI:</a:t>
            </a:r>
            <a:endParaRPr lang="tr-TR" sz="3200" dirty="0"/>
          </a:p>
        </p:txBody>
      </p:sp>
    </p:spTree>
    <p:extLst>
      <p:ext uri="{BB962C8B-B14F-4D97-AF65-F5344CB8AC3E}">
        <p14:creationId xmlns:p14="http://schemas.microsoft.com/office/powerpoint/2010/main" val="1831727383"/>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40" y="476673"/>
            <a:ext cx="8333823" cy="591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003957"/>
      </p:ext>
    </p:extLst>
  </p:cSld>
  <p:clrMapOvr>
    <a:masterClrMapping/>
  </p:clrMapOvr>
  <mc:AlternateContent xmlns:mc="http://schemas.openxmlformats.org/markup-compatibility/2006">
    <mc:Choice xmlns:p14="http://schemas.microsoft.com/office/powerpoint/2010/main" Requires="p14">
      <p:transition spd="slow" p14:dur="150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51" y="447393"/>
            <a:ext cx="8311913" cy="593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940557"/>
      </p:ext>
    </p:extLst>
  </p:cSld>
  <p:clrMapOvr>
    <a:masterClrMapping/>
  </p:clrMapOvr>
  <mc:AlternateContent xmlns:mc="http://schemas.openxmlformats.org/markup-compatibility/2006">
    <mc:Choice xmlns:p14="http://schemas.microsoft.com/office/powerpoint/2010/main" Requires="p14">
      <p:transition spd="slow" p14:dur="150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lIns="91440" tIns="45720" rIns="91440" bIns="45720" rtlCol="0" anchor="ctr">
            <a:normAutofit fontScale="90000"/>
          </a:bodyPr>
          <a:lstStyle/>
          <a:p>
            <a:r>
              <a:rPr lang="sv-SE"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Mezunlara </a:t>
            </a:r>
            <a:r>
              <a:rPr lang="sv-SE"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Ver</a:t>
            </a:r>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İ</a:t>
            </a:r>
            <a:r>
              <a:rPr lang="sv-SE"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len </a:t>
            </a:r>
            <a:r>
              <a:rPr lang="sv-SE"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Belge ve Unvanlar</a:t>
            </a:r>
            <a:endPar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3" name="İçerik Yer Tutucusu 2"/>
          <p:cNvSpPr>
            <a:spLocks noGrp="1"/>
          </p:cNvSpPr>
          <p:nvPr>
            <p:ph idx="1"/>
          </p:nvPr>
        </p:nvSpPr>
        <p:spPr>
          <a:xfrm>
            <a:off x="457200" y="1783357"/>
            <a:ext cx="8229600" cy="4525963"/>
          </a:xfrm>
        </p:spPr>
        <p:txBody>
          <a:bodyPr>
            <a:normAutofit fontScale="77500" lnSpcReduction="20000"/>
          </a:bodyPr>
          <a:lstStyle/>
          <a:p>
            <a:r>
              <a:rPr lang="tr-TR" dirty="0"/>
              <a:t>Alan ve dalda diploma (MTAL) </a:t>
            </a:r>
            <a:endParaRPr lang="tr-TR" dirty="0" smtClean="0"/>
          </a:p>
          <a:p>
            <a:r>
              <a:rPr lang="tr-TR" dirty="0" smtClean="0"/>
              <a:t>Ustalık </a:t>
            </a:r>
            <a:r>
              <a:rPr lang="tr-TR" dirty="0"/>
              <a:t>ve kalfalık belgesi (MEMP) </a:t>
            </a:r>
            <a:endParaRPr lang="tr-TR" dirty="0" smtClean="0"/>
          </a:p>
          <a:p>
            <a:r>
              <a:rPr lang="tr-TR" dirty="0" smtClean="0"/>
              <a:t>Teknisyenlik </a:t>
            </a:r>
            <a:r>
              <a:rPr lang="tr-TR" dirty="0"/>
              <a:t>unvanı </a:t>
            </a:r>
            <a:endParaRPr lang="tr-TR" dirty="0" smtClean="0"/>
          </a:p>
          <a:p>
            <a:r>
              <a:rPr lang="tr-TR" dirty="0" smtClean="0"/>
              <a:t>İşyeri </a:t>
            </a:r>
            <a:r>
              <a:rPr lang="tr-TR" dirty="0"/>
              <a:t>açma belgesi </a:t>
            </a:r>
            <a:endParaRPr lang="tr-TR" dirty="0" smtClean="0"/>
          </a:p>
          <a:p>
            <a:r>
              <a:rPr lang="tr-TR" dirty="0" smtClean="0"/>
              <a:t>EUROPASS </a:t>
            </a:r>
            <a:r>
              <a:rPr lang="tr-TR" dirty="0"/>
              <a:t>belgesi </a:t>
            </a:r>
            <a:endParaRPr lang="tr-TR" dirty="0" smtClean="0"/>
          </a:p>
          <a:p>
            <a:r>
              <a:rPr lang="tr-TR" dirty="0" smtClean="0"/>
              <a:t>Aldığı </a:t>
            </a:r>
            <a:r>
              <a:rPr lang="tr-TR" dirty="0"/>
              <a:t>ve başardığı modülleri, dersleri ve kredileri gösteren belge </a:t>
            </a:r>
            <a:endParaRPr lang="tr-TR" dirty="0" smtClean="0"/>
          </a:p>
          <a:p>
            <a:r>
              <a:rPr lang="tr-TR" dirty="0" err="1" smtClean="0"/>
              <a:t>Ustaöğreticilik</a:t>
            </a:r>
            <a:r>
              <a:rPr lang="tr-TR" dirty="0" smtClean="0"/>
              <a:t> </a:t>
            </a:r>
            <a:r>
              <a:rPr lang="tr-TR" dirty="0"/>
              <a:t>belgesi </a:t>
            </a:r>
            <a:endParaRPr lang="tr-TR" dirty="0" smtClean="0"/>
          </a:p>
          <a:p>
            <a:endParaRPr lang="tr-TR" dirty="0" smtClean="0"/>
          </a:p>
          <a:p>
            <a:pPr marL="0" indent="0">
              <a:buNone/>
            </a:pPr>
            <a:r>
              <a:rPr lang="tr-TR" dirty="0" smtClean="0"/>
              <a:t>Ustalık </a:t>
            </a:r>
            <a:r>
              <a:rPr lang="tr-TR" dirty="0"/>
              <a:t>belgesi ya da iş yeri açma belgesi sahibi olup Meslekî Eğitim Merkezlerinde açılan iş pedagojisi kurslarını başarıyla tamamlayanlara </a:t>
            </a:r>
            <a:r>
              <a:rPr lang="tr-TR" dirty="0" err="1" smtClean="0"/>
              <a:t>ustaöğreticilik</a:t>
            </a:r>
            <a:r>
              <a:rPr lang="tr-TR" dirty="0" smtClean="0"/>
              <a:t> </a:t>
            </a:r>
            <a:r>
              <a:rPr lang="tr-TR" dirty="0"/>
              <a:t>belgesi verilir.</a:t>
            </a:r>
          </a:p>
        </p:txBody>
      </p:sp>
    </p:spTree>
    <p:extLst>
      <p:ext uri="{BB962C8B-B14F-4D97-AF65-F5344CB8AC3E}">
        <p14:creationId xmlns:p14="http://schemas.microsoft.com/office/powerpoint/2010/main" val="1266865078"/>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91703" cy="587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526344"/>
      </p:ext>
    </p:extLst>
  </p:cSld>
  <p:clrMapOvr>
    <a:masterClrMapping/>
  </p:clrMapOvr>
  <mc:AlternateContent xmlns:mc="http://schemas.openxmlformats.org/markup-compatibility/2006">
    <mc:Choice xmlns:p14="http://schemas.microsoft.com/office/powerpoint/2010/main" Requires="p14">
      <p:transition spd="slow" p14:dur="150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5760"/>
            <a:ext cx="8229600" cy="1143000"/>
          </a:xfrm>
        </p:spPr>
        <p:txBody>
          <a:bodyPr>
            <a:noAutofit/>
          </a:bodyPr>
          <a:lstStyle/>
          <a:p>
            <a:r>
              <a:rPr lang="tr-TR" sz="3200"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ÇALIŞABİLECEKLERİ İŞ ALANLARI NELERDİR?</a:t>
            </a:r>
          </a:p>
        </p:txBody>
      </p:sp>
      <p:sp>
        <p:nvSpPr>
          <p:cNvPr id="3" name="İçerik Yer Tutucusu 2"/>
          <p:cNvSpPr>
            <a:spLocks noGrp="1"/>
          </p:cNvSpPr>
          <p:nvPr>
            <p:ph idx="1"/>
          </p:nvPr>
        </p:nvSpPr>
        <p:spPr>
          <a:xfrm>
            <a:off x="539553" y="1135285"/>
            <a:ext cx="8568951" cy="4525963"/>
          </a:xfrm>
        </p:spPr>
        <p:txBody>
          <a:bodyPr>
            <a:noAutofit/>
          </a:bodyPr>
          <a:lstStyle/>
          <a:p>
            <a:pPr marL="0" indent="0">
              <a:buNone/>
            </a:pPr>
            <a:r>
              <a:rPr lang="tr-TR" sz="2400" dirty="0"/>
              <a:t>Büro yönetimi </a:t>
            </a:r>
            <a:r>
              <a:rPr lang="tr-TR" sz="2400" dirty="0" smtClean="0"/>
              <a:t>alanı mezunlarının </a:t>
            </a:r>
            <a:r>
              <a:rPr lang="tr-TR" sz="2400" dirty="0"/>
              <a:t>iş alanı oldukça geniş olup, kamu ve özel sektöre ait pek çok kurum ve kuruluşlar, üniversiteler, belediyeler,  hastaneler, hukuk büroları, ticari işletmeler, </a:t>
            </a:r>
            <a:r>
              <a:rPr lang="tr-TR" sz="2400" dirty="0" smtClean="0"/>
              <a:t>baro ve diğer meslek odalarında, İŞKUR </a:t>
            </a:r>
            <a:r>
              <a:rPr lang="tr-TR" sz="2400" dirty="0"/>
              <a:t>ve KOBİ ile işbirliği çerçevesinde dernekler ve </a:t>
            </a:r>
            <a:r>
              <a:rPr lang="tr-TR" sz="2400" dirty="0" smtClean="0"/>
              <a:t>vakıflarda </a:t>
            </a:r>
            <a:r>
              <a:rPr lang="tr-TR" sz="2400" dirty="0"/>
              <a:t>çalışabilmektedirler. </a:t>
            </a:r>
            <a:r>
              <a:rPr lang="tr-TR" sz="2400" dirty="0" smtClean="0"/>
              <a:t>    On parmak </a:t>
            </a:r>
            <a:r>
              <a:rPr lang="tr-TR" sz="2400" dirty="0"/>
              <a:t>Klavye eğitimi aldıkları için Adalet Bakanlığı Zabıt Katipliği sınavında başarı oranları yüksek olup iş bulmaları kolaydır.</a:t>
            </a:r>
          </a:p>
          <a:p>
            <a:pPr marL="0" indent="0">
              <a:buNone/>
            </a:pPr>
            <a:r>
              <a:rPr lang="tr-TR" sz="2400" dirty="0" smtClean="0"/>
              <a:t>KPSS </a:t>
            </a:r>
            <a:r>
              <a:rPr lang="tr-TR" sz="2400" dirty="0"/>
              <a:t>ile yapılan memur alımlarında ‘ Büro Yönetimi ve Yönetici Asistanlığı’ tercihlerinde ön lisans mezunu şartı aranmaktadır. Bu şekilde bir ön lisans programından mezun olan </a:t>
            </a:r>
            <a:r>
              <a:rPr lang="tr-TR" sz="2400" dirty="0" smtClean="0"/>
              <a:t>alan öğrenciler</a:t>
            </a:r>
            <a:r>
              <a:rPr lang="tr-TR" sz="2400" dirty="0"/>
              <a:t> </a:t>
            </a:r>
            <a:r>
              <a:rPr lang="tr-TR" sz="2400" dirty="0" smtClean="0"/>
              <a:t>kamu </a:t>
            </a:r>
            <a:r>
              <a:rPr lang="tr-TR" sz="2400" dirty="0"/>
              <a:t>kuruluşlarında, </a:t>
            </a:r>
            <a:r>
              <a:rPr lang="tr-TR" sz="2400" dirty="0" smtClean="0"/>
              <a:t>ilgili </a:t>
            </a:r>
            <a:r>
              <a:rPr lang="tr-TR" sz="2400" dirty="0"/>
              <a:t>bölümlerinde istihdam edilirler. </a:t>
            </a:r>
            <a:endParaRPr lang="tr-TR" sz="2400" dirty="0" smtClean="0"/>
          </a:p>
          <a:p>
            <a:pPr marL="0" indent="0">
              <a:buNone/>
            </a:pPr>
            <a:r>
              <a:rPr lang="tr-TR" sz="2400" dirty="0"/>
              <a:t>İşletmelerin çağdaş işletmecilik anlayışı ile yönetilmesi ihtiyacının giderek daha fazla hissedilmesi, bu alanda eğitilmiş insan gücüne duyulan gereksinimi artırmaktadır.</a:t>
            </a:r>
          </a:p>
          <a:p>
            <a:endParaRPr lang="tr-TR" sz="2400" dirty="0"/>
          </a:p>
          <a:p>
            <a:endParaRPr lang="tr-TR" sz="2400" dirty="0"/>
          </a:p>
        </p:txBody>
      </p:sp>
    </p:spTree>
    <p:extLst>
      <p:ext uri="{BB962C8B-B14F-4D97-AF65-F5344CB8AC3E}">
        <p14:creationId xmlns:p14="http://schemas.microsoft.com/office/powerpoint/2010/main" val="3083012972"/>
      </p:ext>
    </p:extLst>
  </p:cSld>
  <p:clrMapOvr>
    <a:masterClrMapping/>
  </p:clrMapOvr>
  <mc:AlternateContent xmlns:mc="http://schemas.openxmlformats.org/markup-compatibility/2006">
    <mc:Choice xmlns:p14="http://schemas.microsoft.com/office/powerpoint/2010/main" Requires="p14">
      <p:transition spd="slow" p14:dur="1500" advClick="0" advTm="15000">
        <p:split orient="vert"/>
      </p:transition>
    </mc:Choice>
    <mc:Fallback>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anim calcmode="lin" valueType="num">
                                      <p:cBhvr>
                                        <p:cTn id="13"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4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0"/>
                                        <p:tgtEl>
                                          <p:spTgt spid="3">
                                            <p:txEl>
                                              <p:pRg st="2" end="2"/>
                                            </p:txEl>
                                          </p:spTgt>
                                        </p:tgtEl>
                                      </p:cBhvr>
                                    </p:animEffect>
                                    <p:anim calcmode="lin" valueType="num">
                                      <p:cBhvr>
                                        <p:cTn id="18"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4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Hazırlayan:</a:t>
            </a:r>
            <a:endParaRPr lang="tr-TR" dirty="0"/>
          </a:p>
        </p:txBody>
      </p:sp>
      <p:sp>
        <p:nvSpPr>
          <p:cNvPr id="3" name="İçerik Yer Tutucusu 2"/>
          <p:cNvSpPr>
            <a:spLocks noGrp="1"/>
          </p:cNvSpPr>
          <p:nvPr>
            <p:ph idx="1"/>
          </p:nvPr>
        </p:nvSpPr>
        <p:spPr/>
        <p:txBody>
          <a:bodyPr/>
          <a:lstStyle/>
          <a:p>
            <a:pPr marL="0" indent="0">
              <a:buNone/>
            </a:pPr>
            <a:endParaRPr lang="tr-TR" dirty="0"/>
          </a:p>
          <a:p>
            <a:endParaRPr lang="tr-TR" dirty="0" smtClean="0"/>
          </a:p>
          <a:p>
            <a:endParaRPr lang="tr-TR" dirty="0"/>
          </a:p>
          <a:p>
            <a:endParaRPr lang="tr-TR" dirty="0" smtClean="0"/>
          </a:p>
          <a:p>
            <a:endParaRPr lang="tr-TR" dirty="0"/>
          </a:p>
          <a:p>
            <a:pPr marL="0" indent="0" algn="ctr">
              <a:buNone/>
            </a:pPr>
            <a:r>
              <a:rPr lang="tr-TR" sz="4000" b="1" dirty="0" smtClean="0">
                <a:effectLst>
                  <a:outerShdw blurRad="38100" dist="38100" dir="2700000" algn="tl">
                    <a:srgbClr val="000000">
                      <a:alpha val="43137"/>
                    </a:srgbClr>
                  </a:outerShdw>
                </a:effectLst>
                <a:latin typeface="Kunstler Script" pitchFamily="66" charset="0"/>
              </a:rPr>
              <a:t>Engin Hakan SÜER </a:t>
            </a:r>
          </a:p>
          <a:p>
            <a:pPr marL="1371600" lvl="3" indent="0" algn="r">
              <a:buNone/>
            </a:pPr>
            <a:r>
              <a:rPr lang="tr-TR" sz="2800" b="1" dirty="0" smtClean="0">
                <a:effectLst>
                  <a:outerShdw blurRad="38100" dist="38100" dir="2700000" algn="tl">
                    <a:srgbClr val="000000">
                      <a:alpha val="43137"/>
                    </a:srgbClr>
                  </a:outerShdw>
                </a:effectLst>
                <a:latin typeface="Kunstler Script" pitchFamily="66" charset="0"/>
              </a:rPr>
              <a:t>Büro </a:t>
            </a:r>
            <a:r>
              <a:rPr lang="tr-TR" sz="2800" b="1" dirty="0" err="1" smtClean="0">
                <a:effectLst>
                  <a:outerShdw blurRad="38100" dist="38100" dir="2700000" algn="tl">
                    <a:srgbClr val="000000">
                      <a:alpha val="43137"/>
                    </a:srgbClr>
                  </a:outerShdw>
                </a:effectLst>
                <a:latin typeface="Kunstler Script" pitchFamily="66" charset="0"/>
              </a:rPr>
              <a:t>YönetimiAlan</a:t>
            </a:r>
            <a:r>
              <a:rPr lang="tr-TR" sz="2800" b="1" dirty="0" smtClean="0">
                <a:effectLst>
                  <a:outerShdw blurRad="38100" dist="38100" dir="2700000" algn="tl">
                    <a:srgbClr val="000000">
                      <a:alpha val="43137"/>
                    </a:srgbClr>
                  </a:outerShdw>
                </a:effectLst>
                <a:latin typeface="Kunstler Script" pitchFamily="66" charset="0"/>
              </a:rPr>
              <a:t> </a:t>
            </a:r>
            <a:r>
              <a:rPr lang="tr-TR" sz="2800" b="1" dirty="0" err="1" smtClean="0">
                <a:effectLst>
                  <a:outerShdw blurRad="38100" dist="38100" dir="2700000" algn="tl">
                    <a:srgbClr val="000000">
                      <a:alpha val="43137"/>
                    </a:srgbClr>
                  </a:outerShdw>
                </a:effectLst>
                <a:latin typeface="Kunstler Script" pitchFamily="66" charset="0"/>
              </a:rPr>
              <a:t>Sefi</a:t>
            </a:r>
            <a:endParaRPr lang="tr-TR" sz="2800" b="1" dirty="0">
              <a:effectLst>
                <a:outerShdw blurRad="38100" dist="38100" dir="2700000" algn="tl">
                  <a:srgbClr val="000000">
                    <a:alpha val="43137"/>
                  </a:srgbClr>
                </a:outerShdw>
              </a:effectLst>
              <a:latin typeface="Kunstler Script"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2605088"/>
            <a:ext cx="65627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589026"/>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5" end="5"/>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5" end="5"/>
                                            </p:txEl>
                                          </p:spTgt>
                                        </p:tgtEl>
                                        <p:attrNameLst>
                                          <p:attrName>ppt_w</p:attrName>
                                        </p:attrNameLst>
                                      </p:cBhvr>
                                    </p:anim>
                                    <p:anim by="(#ppt_w*0.50)" calcmode="lin" valueType="num">
                                      <p:cBhvr>
                                        <p:cTn id="8" dur="250" decel="50000" autoRev="1" fill="hold">
                                          <p:stCondLst>
                                            <p:cond delay="0"/>
                                          </p:stCondLst>
                                        </p:cTn>
                                        <p:tgtEl>
                                          <p:spTgt spid="3">
                                            <p:txEl>
                                              <p:pRg st="5" end="5"/>
                                            </p:txEl>
                                          </p:spTgt>
                                        </p:tgtEl>
                                        <p:attrNameLst>
                                          <p:attrName>ppt_x</p:attrName>
                                        </p:attrNameLst>
                                      </p:cBhvr>
                                    </p:anim>
                                    <p:anim from="(-#ppt_h/2)" to="(#ppt_y)" calcmode="lin" valueType="num">
                                      <p:cBhvr>
                                        <p:cTn id="9" dur="500" fill="hold">
                                          <p:stCondLst>
                                            <p:cond delay="0"/>
                                          </p:stCondLst>
                                        </p:cTn>
                                        <p:tgtEl>
                                          <p:spTgt spid="3">
                                            <p:txEl>
                                              <p:pRg st="5" end="5"/>
                                            </p:txEl>
                                          </p:spTgt>
                                        </p:tgtEl>
                                        <p:attrNameLst>
                                          <p:attrName>ppt_y</p:attrName>
                                        </p:attrNameLst>
                                      </p:cBhvr>
                                    </p:anim>
                                    <p:animRot by="21600000">
                                      <p:cBhvr>
                                        <p:cTn id="10" dur="500" fill="hold">
                                          <p:stCondLst>
                                            <p:cond delay="0"/>
                                          </p:stCondLst>
                                        </p:cTn>
                                        <p:tgtEl>
                                          <p:spTgt spid="3">
                                            <p:txEl>
                                              <p:pRg st="5" end="5"/>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6" end="6"/>
                                            </p:txEl>
                                          </p:spTgt>
                                        </p:tgtEl>
                                        <p:attrNameLst>
                                          <p:attrName>style.visibility</p:attrName>
                                        </p:attrNameLst>
                                      </p:cBhvr>
                                      <p:to>
                                        <p:strVal val="visible"/>
                                      </p:to>
                                    </p:set>
                                    <p:anim by="(-#ppt_w*2)" calcmode="lin" valueType="num">
                                      <p:cBhvr rctx="PPT">
                                        <p:cTn id="13" dur="250" autoRev="1" fill="hold">
                                          <p:stCondLst>
                                            <p:cond delay="0"/>
                                          </p:stCondLst>
                                        </p:cTn>
                                        <p:tgtEl>
                                          <p:spTgt spid="3">
                                            <p:txEl>
                                              <p:pRg st="6" end="6"/>
                                            </p:txEl>
                                          </p:spTgt>
                                        </p:tgtEl>
                                        <p:attrNameLst>
                                          <p:attrName>ppt_w</p:attrName>
                                        </p:attrNameLst>
                                      </p:cBhvr>
                                    </p:anim>
                                    <p:anim by="(#ppt_w*0.50)" calcmode="lin" valueType="num">
                                      <p:cBhvr>
                                        <p:cTn id="14" dur="250" decel="50000" autoRev="1" fill="hold">
                                          <p:stCondLst>
                                            <p:cond delay="0"/>
                                          </p:stCondLst>
                                        </p:cTn>
                                        <p:tgtEl>
                                          <p:spTgt spid="3">
                                            <p:txEl>
                                              <p:pRg st="6" end="6"/>
                                            </p:txEl>
                                          </p:spTgt>
                                        </p:tgtEl>
                                        <p:attrNameLst>
                                          <p:attrName>ppt_x</p:attrName>
                                        </p:attrNameLst>
                                      </p:cBhvr>
                                    </p:anim>
                                    <p:anim from="(-#ppt_h/2)" to="(#ppt_y)" calcmode="lin" valueType="num">
                                      <p:cBhvr>
                                        <p:cTn id="15" dur="500" fill="hold">
                                          <p:stCondLst>
                                            <p:cond delay="0"/>
                                          </p:stCondLst>
                                        </p:cTn>
                                        <p:tgtEl>
                                          <p:spTgt spid="3">
                                            <p:txEl>
                                              <p:pRg st="6" end="6"/>
                                            </p:txEl>
                                          </p:spTgt>
                                        </p:tgtEl>
                                        <p:attrNameLst>
                                          <p:attrName>ppt_y</p:attrName>
                                        </p:attrNameLst>
                                      </p:cBhvr>
                                    </p:anim>
                                    <p:animRot by="21600000">
                                      <p:cBhvr>
                                        <p:cTn id="16" dur="5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56992"/>
            <a:ext cx="9144000" cy="3024336"/>
          </a:xfrm>
          <a:solidFill>
            <a:srgbClr val="FF0000"/>
          </a:solidFill>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tr-TR" sz="6000" b="1" spc="50" dirty="0" smtClean="0">
                <a:ln w="11430"/>
                <a:solidFill>
                  <a:schemeClr val="tx1">
                    <a:lumMod val="95000"/>
                    <a:lumOff val="5000"/>
                  </a:schemeClr>
                </a:solidFill>
                <a:effectLst>
                  <a:outerShdw blurRad="76200" dist="50800" dir="5400000" algn="tl" rotWithShape="0">
                    <a:srgbClr val="000000">
                      <a:alpha val="65000"/>
                    </a:srgbClr>
                  </a:outerShdw>
                </a:effectLst>
              </a:rPr>
              <a:t>ALAN SEÇERKEN MESLEĞİNİZİ SEÇTİĞİNİZİ UNUTMAYIN!!!</a:t>
            </a:r>
            <a:endParaRPr lang="tr-TR" sz="60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4293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067329"/>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endParaRPr lang="tr-TR" dirty="0"/>
          </a:p>
        </p:txBody>
      </p:sp>
      <p:sp>
        <p:nvSpPr>
          <p:cNvPr id="4" name="İçerik Yer Tutucusu 3"/>
          <p:cNvSpPr>
            <a:spLocks noGrp="1"/>
          </p:cNvSpPr>
          <p:nvPr>
            <p:ph sz="half" idx="2"/>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61975"/>
            <a:ext cx="80772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106113"/>
      </p:ext>
    </p:extLst>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85800"/>
            <a:ext cx="8229600" cy="1143000"/>
          </a:xfrm>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NEDEN MESLEKİ EĞİTİM?</a:t>
            </a:r>
          </a:p>
        </p:txBody>
      </p:sp>
      <p:sp>
        <p:nvSpPr>
          <p:cNvPr id="3" name="İçerik Yer Tutucusu 2"/>
          <p:cNvSpPr>
            <a:spLocks noGrp="1"/>
          </p:cNvSpPr>
          <p:nvPr>
            <p:ph idx="1"/>
          </p:nvPr>
        </p:nvSpPr>
        <p:spPr>
          <a:xfrm>
            <a:off x="457200" y="2032248"/>
            <a:ext cx="8229600" cy="3556992"/>
          </a:xfrm>
        </p:spPr>
        <p:txBody>
          <a:bodyPr>
            <a:noAutofit/>
          </a:bodyPr>
          <a:lstStyle/>
          <a:p>
            <a:pPr marL="0" indent="0" algn="ctr">
              <a:buNone/>
            </a:pPr>
            <a:r>
              <a:rPr lang="tr-TR" sz="3600" dirty="0"/>
              <a:t>Meslekî ve teknik eğitim sosyal ve ekonomik sektörler ile iş birliği içinde ulusal ve uluslararası meslekî yeterliliğe, meslek ahlâkına ve meslekî değerlere sahip, yenilikçi, gi­rişimci, üretken, ekonomiye değer katan ehil iş gücü ye­tiştirmeyi amaçlamaktadır.</a:t>
            </a:r>
          </a:p>
        </p:txBody>
      </p:sp>
    </p:spTree>
    <p:extLst>
      <p:ext uri="{BB962C8B-B14F-4D97-AF65-F5344CB8AC3E}">
        <p14:creationId xmlns:p14="http://schemas.microsoft.com/office/powerpoint/2010/main" val="3763441582"/>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NEDEN MESLEKİ EĞİTİM?</a:t>
            </a:r>
          </a:p>
        </p:txBody>
      </p:sp>
      <p:sp>
        <p:nvSpPr>
          <p:cNvPr id="3" name="İçerik Yer Tutucusu 2"/>
          <p:cNvSpPr>
            <a:spLocks noGrp="1"/>
          </p:cNvSpPr>
          <p:nvPr>
            <p:ph sz="half" idx="1"/>
          </p:nvPr>
        </p:nvSpPr>
        <p:spPr>
          <a:xfrm>
            <a:off x="457200" y="1639341"/>
            <a:ext cx="4038600" cy="4525963"/>
          </a:xfrm>
        </p:spPr>
        <p:txBody>
          <a:bodyPr>
            <a:noAutofit/>
          </a:bodyPr>
          <a:lstStyle/>
          <a:p>
            <a:r>
              <a:rPr lang="tr-TR" dirty="0"/>
              <a:t>Meslekî ve teknik eğitim öğrencileri iyi vatandaş olarak yetiştirmenin yanı sıra esnek bir yapı içinde ilgi ve yetenekleri doğrultusunda ortak bir genel kültür verilerek bir üst öğrenime ve iş hayatına hazırlamayı hedeflemektedir. </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464343"/>
            <a:ext cx="4038600" cy="2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24938"/>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85800"/>
            <a:ext cx="8229600" cy="1143000"/>
          </a:xfrm>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BÜRO YÖNETİMİ NEDİR?</a:t>
            </a:r>
          </a:p>
        </p:txBody>
      </p:sp>
      <p:sp>
        <p:nvSpPr>
          <p:cNvPr id="4" name="İçerik Yer Tutucusu 3"/>
          <p:cNvSpPr>
            <a:spLocks noGrp="1"/>
          </p:cNvSpPr>
          <p:nvPr>
            <p:ph idx="1"/>
          </p:nvPr>
        </p:nvSpPr>
        <p:spPr>
          <a:xfrm>
            <a:off x="457200" y="1988840"/>
            <a:ext cx="8229600" cy="4277072"/>
          </a:xfrm>
        </p:spPr>
        <p:txBody>
          <a:bodyPr/>
          <a:lstStyle/>
          <a:p>
            <a:pPr marL="0" indent="0" algn="ctr">
              <a:buNone/>
            </a:pPr>
            <a:r>
              <a:rPr lang="tr-TR" dirty="0"/>
              <a:t>Büro Yönetimi Programının amacı, kamu kurum ve kuruluşları ile özel sektör işletmelerinde yöneticilerin ofis çalışmalarına katkı sağlamak ve büro faaliyetlerinde bulunmak üzere görev alabilecek nitelikli insan gücünü yetiştirmektir. İş dünyasının yönetim ve teknolojik gelişim hızına destek verecek dal sekreterlerini yetiştirmek bölümün hedefidir.</a:t>
            </a:r>
            <a:endParaRPr lang="tr-TR" dirty="0"/>
          </a:p>
        </p:txBody>
      </p:sp>
    </p:spTree>
    <p:extLst>
      <p:ext uri="{BB962C8B-B14F-4D97-AF65-F5344CB8AC3E}">
        <p14:creationId xmlns:p14="http://schemas.microsoft.com/office/powerpoint/2010/main" val="3538378417"/>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03070"/>
            <a:ext cx="4038600" cy="432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4"/>
          <p:cNvSpPr>
            <a:spLocks noGrp="1"/>
          </p:cNvSpPr>
          <p:nvPr>
            <p:ph sz="half" idx="2"/>
          </p:nvPr>
        </p:nvSpPr>
        <p:spPr/>
        <p:txBody>
          <a:bodyPr>
            <a:normAutofit fontScale="92500" lnSpcReduction="10000"/>
          </a:bodyPr>
          <a:lstStyle/>
          <a:p>
            <a:pPr marL="0" indent="0">
              <a:buNone/>
            </a:pPr>
            <a:r>
              <a:rPr lang="tr-TR" dirty="0"/>
              <a:t>Çağımızda bilgisayarın ve bilgi teknolojilerinin gelişmesi, büro otomasyonunu da beraberinde getirmektedir. Büro otomasyonu, büro hizmetlerinde işlerin elektronik makineler ve bilgisayarlarla yapılması ve yine sonuçlarının bilgisayarlarla denetlenmesi olarak tanımlanmaktadır.</a:t>
            </a:r>
          </a:p>
        </p:txBody>
      </p:sp>
      <p:sp>
        <p:nvSpPr>
          <p:cNvPr id="7" name="Başlık 1"/>
          <p:cNvSpPr>
            <a:spLocks noGrp="1"/>
          </p:cNvSpPr>
          <p:nvPr>
            <p:ph type="title"/>
          </p:nvPr>
        </p:nvSpPr>
        <p:spPr/>
        <p:txBody>
          <a:bodyPr vert="horz" lIns="91440" tIns="45720" rIns="91440" bIns="45720" rtlCol="0" anchor="ctr">
            <a:normAutofit/>
          </a:bodyPr>
          <a:lstStyle/>
          <a:p>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BÜRO YÖNETİMİ NEDİR?</a:t>
            </a:r>
          </a:p>
        </p:txBody>
      </p:sp>
    </p:spTree>
    <p:extLst>
      <p:ext uri="{BB962C8B-B14F-4D97-AF65-F5344CB8AC3E}">
        <p14:creationId xmlns:p14="http://schemas.microsoft.com/office/powerpoint/2010/main" val="3787840823"/>
      </p:ext>
    </p:extLst>
  </p:cSld>
  <p:clrMapOvr>
    <a:masterClrMapping/>
  </p:clrMapOvr>
  <mc:AlternateContent xmlns:mc="http://schemas.openxmlformats.org/markup-compatibility/2006">
    <mc:Choice xmlns:p14="http://schemas.microsoft.com/office/powerpoint/2010/main"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NEDEN BÜRO </a:t>
            </a:r>
            <a:r>
              <a:rPr lang="tr-TR" b="1" cap="all" dirty="0">
                <a:ln w="0"/>
                <a:solidFill>
                  <a:srgbClr val="FFC000"/>
                </a:solidFill>
                <a:effectLst>
                  <a:outerShdw blurRad="38100" dist="38100" dir="2700000" algn="tl">
                    <a:srgbClr val="000000">
                      <a:alpha val="43137"/>
                    </a:srgbClr>
                  </a:outerShdw>
                  <a:reflection blurRad="12700" stA="50000" endPos="50000" dist="5000" dir="5400000" sy="-100000" rotWithShape="0"/>
                </a:effectLst>
              </a:rPr>
              <a:t>YÖNETİMİ </a:t>
            </a:r>
            <a:r>
              <a:rPr lang="tr-TR" b="1" cap="all" dirty="0" smtClean="0">
                <a:ln w="0"/>
                <a:solidFill>
                  <a:srgbClr val="FFC000"/>
                </a:solidFill>
                <a:effectLst>
                  <a:outerShdw blurRad="38100" dist="38100" dir="2700000" algn="tl">
                    <a:srgbClr val="000000">
                      <a:alpha val="43137"/>
                    </a:srgbClr>
                  </a:outerShdw>
                  <a:reflection blurRad="12700" stA="50000" endPos="50000" dist="5000" dir="5400000" sy="-100000" rotWithShape="0"/>
                </a:effectLst>
              </a:rPr>
              <a:t>EĞİTİMİ?</a:t>
            </a:r>
            <a:endParaRPr lang="tr-TR" dirty="0"/>
          </a:p>
        </p:txBody>
      </p:sp>
      <p:sp>
        <p:nvSpPr>
          <p:cNvPr id="3" name="İçerik Yer Tutucusu 2"/>
          <p:cNvSpPr>
            <a:spLocks noGrp="1"/>
          </p:cNvSpPr>
          <p:nvPr>
            <p:ph sz="half" idx="1"/>
          </p:nvPr>
        </p:nvSpPr>
        <p:spPr>
          <a:xfrm>
            <a:off x="457200" y="1600200"/>
            <a:ext cx="8075240" cy="4525963"/>
          </a:xfrm>
        </p:spPr>
        <p:txBody>
          <a:bodyPr>
            <a:normAutofit/>
          </a:bodyPr>
          <a:lstStyle/>
          <a:p>
            <a:r>
              <a:rPr lang="tr-TR" dirty="0"/>
              <a:t>Ülkemizde hizmet sektörü ve sekreterlik hizmetleri ülke ekonomisi ve istihdam açısından her alanda önemli bir yere sahiptir.</a:t>
            </a:r>
          </a:p>
          <a:p>
            <a:r>
              <a:rPr lang="tr-TR" dirty="0"/>
              <a:t>Bu alanda iş ve hizmet alanlarında ihtiyaç duyulan nitelikli büro elemanı yetiştirilmektedir. Öğrenciler, 9. sınıftan sonra 10</a:t>
            </a:r>
            <a:r>
              <a:rPr lang="tr-TR" dirty="0" smtClean="0"/>
              <a:t>. ve </a:t>
            </a:r>
            <a:r>
              <a:rPr lang="tr-TR" dirty="0"/>
              <a:t>11. sınıfta </a:t>
            </a:r>
            <a:r>
              <a:rPr lang="tr-TR" dirty="0" smtClean="0"/>
              <a:t>aldıkları </a:t>
            </a:r>
            <a:r>
              <a:rPr lang="tr-TR" dirty="0"/>
              <a:t>teorik eğitime ilave olarak 12. sınıfta piyasada faaliyet gösteren özel ve kamu sektörüne bağlı kurum, kuruluş ve işyerlerinde uygulamalı eğitim görerek  bilgi ve becerilerini pekiştirirler.</a:t>
            </a:r>
          </a:p>
          <a:p>
            <a:endParaRPr lang="tr-TR" dirty="0"/>
          </a:p>
        </p:txBody>
      </p:sp>
    </p:spTree>
    <p:extLst>
      <p:ext uri="{BB962C8B-B14F-4D97-AF65-F5344CB8AC3E}">
        <p14:creationId xmlns:p14="http://schemas.microsoft.com/office/powerpoint/2010/main" val="441114051"/>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419</TotalTime>
  <Words>766</Words>
  <Application>Microsoft Office PowerPoint</Application>
  <PresentationFormat>Ekran Gösterisi (4:3)</PresentationFormat>
  <Paragraphs>95</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25</vt:i4>
      </vt:variant>
    </vt:vector>
  </HeadingPairs>
  <TitlesOfParts>
    <vt:vector size="31" baseType="lpstr">
      <vt:lpstr>Arial</vt:lpstr>
      <vt:lpstr>Calibri</vt:lpstr>
      <vt:lpstr>Calibri Light</vt:lpstr>
      <vt:lpstr>Kunstler Script</vt:lpstr>
      <vt:lpstr>Ofis Teması</vt:lpstr>
      <vt:lpstr>Özel Tasarım</vt:lpstr>
      <vt:lpstr>PowerPoint Sunusu</vt:lpstr>
      <vt:lpstr>BÜRO YÖNETİMİ</vt:lpstr>
      <vt:lpstr>PowerPoint Sunusu</vt:lpstr>
      <vt:lpstr>PowerPoint Sunusu</vt:lpstr>
      <vt:lpstr>NEDEN MESLEKİ EĞİTİM?</vt:lpstr>
      <vt:lpstr>NEDEN MESLEKİ EĞİTİM?</vt:lpstr>
      <vt:lpstr>BÜRO YÖNETİMİ NEDİR?</vt:lpstr>
      <vt:lpstr>BÜRO YÖNETİMİ NEDİR?</vt:lpstr>
      <vt:lpstr>NEDEN BÜRO YÖNETİMİ EĞİTİMİ?</vt:lpstr>
      <vt:lpstr>KİMLER SEÇMELİDİR?</vt:lpstr>
      <vt:lpstr>BEKLENTİLERİMİZ</vt:lpstr>
      <vt:lpstr>ÇALIŞMA ORTAMI</vt:lpstr>
      <vt:lpstr>ALAN DERSLERİMİZ</vt:lpstr>
      <vt:lpstr>DAL DERSLERİMİZ</vt:lpstr>
      <vt:lpstr>DAL DERSLERİMİZ</vt:lpstr>
      <vt:lpstr>BÜRO YÖNETİMİ</vt:lpstr>
      <vt:lpstr>Öğrencİlere ve Mezunlara Sağlanan İmkânlar</vt:lpstr>
      <vt:lpstr>Sİgorta İşlemleri</vt:lpstr>
      <vt:lpstr>Mezunlara Verİlen Haklar</vt:lpstr>
      <vt:lpstr>PowerPoint Sunusu</vt:lpstr>
      <vt:lpstr>PowerPoint Sunusu</vt:lpstr>
      <vt:lpstr>Mezunlara Verİlen Belge ve Unvanlar</vt:lpstr>
      <vt:lpstr>PowerPoint Sunusu</vt:lpstr>
      <vt:lpstr>ÇALIŞABİLECEKLERİ İŞ ALANLARI NELERDİR?</vt:lpstr>
      <vt:lpstr>Hazırlayan: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BÜRO YÖNETİMİ</dc:title>
  <dc:creator>Engin Hakan SÜER</dc:creator>
  <cp:lastModifiedBy>Engin Hakan SÜER</cp:lastModifiedBy>
  <cp:revision>83</cp:revision>
  <dcterms:created xsi:type="dcterms:W3CDTF">2019-12-09T21:15:35Z</dcterms:created>
  <dcterms:modified xsi:type="dcterms:W3CDTF">2020-06-03T20:03:36Z</dcterms:modified>
</cp:coreProperties>
</file>